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yne"/>
      <p:regular r:id="rId17"/>
    </p:embeddedFont>
    <p:embeddedFont>
      <p:font typeface="Syne"/>
      <p:regular r:id="rId18"/>
    </p:embeddedFont>
    <p:embeddedFont>
      <p:font typeface="Overpass Light"/>
      <p:regular r:id="rId19"/>
    </p:embeddedFont>
    <p:embeddedFont>
      <p:font typeface="Overpass Light"/>
      <p:regular r:id="rId20"/>
    </p:embeddedFont>
    <p:embeddedFont>
      <p:font typeface="Overpass Light"/>
      <p:regular r:id="rId21"/>
    </p:embeddedFont>
    <p:embeddedFont>
      <p:font typeface="Overpass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3-1.png>
</file>

<file path=ppt/media/image-4-1.png>
</file>

<file path=ppt/media/image-5-1.png>
</file>

<file path=ppt/media/image-6-1.pn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slideLayout" Target="../slideLayouts/slideLayout7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217414" y="627340"/>
            <a:ext cx="2511385" cy="307181"/>
          </a:xfrm>
          <a:prstGeom prst="roundRect">
            <a:avLst>
              <a:gd name="adj" fmla="val 19333"/>
            </a:avLst>
          </a:prstGeom>
          <a:solidFill>
            <a:srgbClr val="DDEEE6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23380" y="710208"/>
            <a:ext cx="141327" cy="1413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35311" y="680323"/>
            <a:ext cx="2087523" cy="201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STRATEGIC RECOMMENDATIONS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1217414" y="990481"/>
            <a:ext cx="5490210" cy="552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Action Plan for Growth</a:t>
            </a:r>
            <a:endParaRPr lang="en-US" sz="3450" dirty="0"/>
          </a:p>
        </p:txBody>
      </p:sp>
      <p:sp>
        <p:nvSpPr>
          <p:cNvPr id="6" name="Shape 3"/>
          <p:cNvSpPr/>
          <p:nvPr/>
        </p:nvSpPr>
        <p:spPr>
          <a:xfrm>
            <a:off x="1217414" y="1749266"/>
            <a:ext cx="12195572" cy="1060490"/>
          </a:xfrm>
          <a:prstGeom prst="roundRect">
            <a:avLst>
              <a:gd name="adj" fmla="val 7000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240274" y="1772126"/>
            <a:ext cx="706993" cy="1014770"/>
          </a:xfrm>
          <a:prstGeom prst="roundRect">
            <a:avLst>
              <a:gd name="adj" fmla="val 6620"/>
            </a:avLst>
          </a:prstGeom>
          <a:solidFill>
            <a:srgbClr val="DDEEE6"/>
          </a:solidFill>
          <a:ln/>
        </p:spPr>
      </p:sp>
      <p:sp>
        <p:nvSpPr>
          <p:cNvPr id="8" name="Text 5"/>
          <p:cNvSpPr/>
          <p:nvPr/>
        </p:nvSpPr>
        <p:spPr>
          <a:xfrm>
            <a:off x="1457444" y="2113836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084903" y="1948815"/>
            <a:ext cx="2399467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Boost Subscriptions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2084903" y="2307669"/>
            <a:ext cx="11128534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Promote exclusive benefits to convert 2,518 loyal non-subscribers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1217414" y="2947392"/>
            <a:ext cx="12195572" cy="1060490"/>
          </a:xfrm>
          <a:prstGeom prst="roundRect">
            <a:avLst>
              <a:gd name="adj" fmla="val 7000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1240274" y="2970252"/>
            <a:ext cx="706993" cy="1014770"/>
          </a:xfrm>
          <a:prstGeom prst="roundRect">
            <a:avLst>
              <a:gd name="adj" fmla="val 6620"/>
            </a:avLst>
          </a:prstGeom>
          <a:solidFill>
            <a:srgbClr val="DDEEE6"/>
          </a:solidFill>
          <a:ln/>
        </p:spPr>
      </p:sp>
      <p:sp>
        <p:nvSpPr>
          <p:cNvPr id="13" name="Text 10"/>
          <p:cNvSpPr/>
          <p:nvPr/>
        </p:nvSpPr>
        <p:spPr>
          <a:xfrm>
            <a:off x="1457444" y="3311962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084903" y="3146941"/>
            <a:ext cx="220932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Loyalty Programs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2084903" y="3505795"/>
            <a:ext cx="11128534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Reward repeat buyers to strengthen the 80% loyal customer base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1217414" y="4145518"/>
            <a:ext cx="12195572" cy="1060490"/>
          </a:xfrm>
          <a:prstGeom prst="roundRect">
            <a:avLst>
              <a:gd name="adj" fmla="val 7000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1240274" y="4168378"/>
            <a:ext cx="706993" cy="1014770"/>
          </a:xfrm>
          <a:prstGeom prst="roundRect">
            <a:avLst>
              <a:gd name="adj" fmla="val 6620"/>
            </a:avLst>
          </a:prstGeom>
          <a:solidFill>
            <a:srgbClr val="DDEEE6"/>
          </a:solidFill>
          <a:ln/>
        </p:spPr>
      </p:sp>
      <p:sp>
        <p:nvSpPr>
          <p:cNvPr id="18" name="Text 15"/>
          <p:cNvSpPr/>
          <p:nvPr/>
        </p:nvSpPr>
        <p:spPr>
          <a:xfrm>
            <a:off x="1457444" y="4510088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084903" y="4345067"/>
            <a:ext cx="2818209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Review Discount Policy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2084903" y="4703921"/>
            <a:ext cx="11128534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Balance sales boosts with margin control—50% discount rate on some products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1217414" y="5343644"/>
            <a:ext cx="12195572" cy="1060490"/>
          </a:xfrm>
          <a:prstGeom prst="roundRect">
            <a:avLst>
              <a:gd name="adj" fmla="val 7000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>
            <a:off x="1240274" y="5366504"/>
            <a:ext cx="706993" cy="1014770"/>
          </a:xfrm>
          <a:prstGeom prst="roundRect">
            <a:avLst>
              <a:gd name="adj" fmla="val 6620"/>
            </a:avLst>
          </a:prstGeom>
          <a:solidFill>
            <a:srgbClr val="DDEEE6"/>
          </a:solidFill>
          <a:ln/>
        </p:spPr>
      </p:sp>
      <p:sp>
        <p:nvSpPr>
          <p:cNvPr id="23" name="Text 20"/>
          <p:cNvSpPr/>
          <p:nvPr/>
        </p:nvSpPr>
        <p:spPr>
          <a:xfrm>
            <a:off x="1457444" y="5708213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4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084903" y="5543193"/>
            <a:ext cx="2368153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Product Positioning</a:t>
            </a:r>
            <a:endParaRPr lang="en-US" sz="1700" dirty="0"/>
          </a:p>
        </p:txBody>
      </p:sp>
      <p:sp>
        <p:nvSpPr>
          <p:cNvPr id="25" name="Text 22"/>
          <p:cNvSpPr/>
          <p:nvPr/>
        </p:nvSpPr>
        <p:spPr>
          <a:xfrm>
            <a:off x="2084903" y="5902047"/>
            <a:ext cx="11128534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Highlight top-rated items (Gloves, Sandals, Boots) in marketing campaigns</a:t>
            </a:r>
            <a:endParaRPr lang="en-US" sz="1350" dirty="0"/>
          </a:p>
        </p:txBody>
      </p:sp>
      <p:sp>
        <p:nvSpPr>
          <p:cNvPr id="26" name="Shape 23"/>
          <p:cNvSpPr/>
          <p:nvPr/>
        </p:nvSpPr>
        <p:spPr>
          <a:xfrm>
            <a:off x="1217414" y="6541770"/>
            <a:ext cx="12195572" cy="1060490"/>
          </a:xfrm>
          <a:prstGeom prst="roundRect">
            <a:avLst>
              <a:gd name="adj" fmla="val 7000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sp>
        <p:nvSpPr>
          <p:cNvPr id="27" name="Shape 24"/>
          <p:cNvSpPr/>
          <p:nvPr/>
        </p:nvSpPr>
        <p:spPr>
          <a:xfrm>
            <a:off x="1240274" y="6564630"/>
            <a:ext cx="706993" cy="1014770"/>
          </a:xfrm>
          <a:prstGeom prst="roundRect">
            <a:avLst>
              <a:gd name="adj" fmla="val 6620"/>
            </a:avLst>
          </a:prstGeom>
          <a:solidFill>
            <a:srgbClr val="DDEEE6"/>
          </a:solidFill>
          <a:ln/>
        </p:spPr>
      </p:sp>
      <p:sp>
        <p:nvSpPr>
          <p:cNvPr id="28" name="Text 25"/>
          <p:cNvSpPr/>
          <p:nvPr/>
        </p:nvSpPr>
        <p:spPr>
          <a:xfrm>
            <a:off x="1457444" y="6906339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5</a:t>
            </a:r>
            <a:endParaRPr lang="en-US" sz="2050" dirty="0"/>
          </a:p>
        </p:txBody>
      </p:sp>
      <p:sp>
        <p:nvSpPr>
          <p:cNvPr id="29" name="Text 26"/>
          <p:cNvSpPr/>
          <p:nvPr/>
        </p:nvSpPr>
        <p:spPr>
          <a:xfrm>
            <a:off x="2084903" y="6741319"/>
            <a:ext cx="2378512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Targeted Marketing</a:t>
            </a:r>
            <a:endParaRPr lang="en-US" sz="1700" dirty="0"/>
          </a:p>
        </p:txBody>
      </p:sp>
      <p:sp>
        <p:nvSpPr>
          <p:cNvPr id="30" name="Text 27"/>
          <p:cNvSpPr/>
          <p:nvPr/>
        </p:nvSpPr>
        <p:spPr>
          <a:xfrm>
            <a:off x="2084903" y="7100173"/>
            <a:ext cx="11128534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Focus on Young Adults and express-shipping users for maximum ROI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487097"/>
            <a:ext cx="2192774" cy="426244"/>
          </a:xfrm>
          <a:prstGeom prst="roundRect">
            <a:avLst>
              <a:gd name="adj" fmla="val 17880"/>
            </a:avLst>
          </a:prstGeom>
          <a:solidFill>
            <a:srgbClr val="DDEEE6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2609493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2555081"/>
            <a:ext cx="164842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DATASET OVERVIEW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30083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The Foundation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793790" y="4057293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8224" y="42917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3,900 Rows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4782145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Complete purchase records analyzed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4057293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51396" y="42917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18 Columns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51396" y="478214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Demographics, purchases, behavior metrics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4057293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74568" y="42917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37 Missing Values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74568" y="4782145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00125" y="506135"/>
            <a:ext cx="6514743" cy="571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Preparation Journey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1000125" y="1465540"/>
            <a:ext cx="182999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01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1000125" y="1753672"/>
            <a:ext cx="6091714" cy="2286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5" name="Text 3"/>
          <p:cNvSpPr/>
          <p:nvPr/>
        </p:nvSpPr>
        <p:spPr>
          <a:xfrm>
            <a:off x="1000125" y="1890832"/>
            <a:ext cx="3447574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Loading &amp; Exploration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00125" y="2324457"/>
            <a:ext cx="6091714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Imported dataset, checked structure with pandas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1000125" y="2873812"/>
            <a:ext cx="182999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02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1000125" y="3161943"/>
            <a:ext cx="6091714" cy="2286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9" name="Text 7"/>
          <p:cNvSpPr/>
          <p:nvPr/>
        </p:nvSpPr>
        <p:spPr>
          <a:xfrm>
            <a:off x="1000125" y="3299103"/>
            <a:ext cx="2817852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Missing Data Handling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000125" y="3732728"/>
            <a:ext cx="6091714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Imputed Review Ratings using median by category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1000125" y="4282083"/>
            <a:ext cx="182999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1000125" y="4570214"/>
            <a:ext cx="6091714" cy="2286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13" name="Text 11"/>
          <p:cNvSpPr/>
          <p:nvPr/>
        </p:nvSpPr>
        <p:spPr>
          <a:xfrm>
            <a:off x="1000125" y="4707374"/>
            <a:ext cx="2522577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Feature Engineering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1000125" y="5141000"/>
            <a:ext cx="6091714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Created age groups and purchase frequency metrics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1000125" y="5690354"/>
            <a:ext cx="182999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04</a:t>
            </a:r>
            <a:endParaRPr lang="en-US" sz="1400" dirty="0"/>
          </a:p>
        </p:txBody>
      </p:sp>
      <p:sp>
        <p:nvSpPr>
          <p:cNvPr id="16" name="Shape 14"/>
          <p:cNvSpPr/>
          <p:nvPr/>
        </p:nvSpPr>
        <p:spPr>
          <a:xfrm>
            <a:off x="1000125" y="5978485"/>
            <a:ext cx="6091714" cy="2286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17" name="Text 15"/>
          <p:cNvSpPr/>
          <p:nvPr/>
        </p:nvSpPr>
        <p:spPr>
          <a:xfrm>
            <a:off x="1000125" y="6115645"/>
            <a:ext cx="2677954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Database Integration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1000125" y="6549271"/>
            <a:ext cx="6091714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Connected to PostgreSQL for SQL analysis</a:t>
            </a:r>
            <a:endParaRPr lang="en-US" sz="1400" dirty="0"/>
          </a:p>
        </p:txBody>
      </p:sp>
      <p:pic>
        <p:nvPicPr>
          <p:cNvPr id="1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5943" y="1465540"/>
            <a:ext cx="6091714" cy="60917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32422"/>
            <a:ext cx="68751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Customer Metrics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9471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3.9K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426506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Total 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5271254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Analyzed across all segments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39471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$59.76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426506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Average Purchase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5271254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Consistent spending pattern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39471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3.75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426506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Average Rating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5271254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Strong customer satisfaction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10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Revenue Insights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5170"/>
            <a:ext cx="6244709" cy="34969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9521" y="2286833"/>
            <a:ext cx="574143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Category Performance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599521" y="308062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Clothing dominates revenue at $100K, followed by Accessories at $70K. Male customers generate 2x more revenue than female customers ($157,890 vs $75,191).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599521" y="4424482"/>
            <a:ext cx="3008948" cy="2538770"/>
          </a:xfrm>
          <a:prstGeom prst="roundRect">
            <a:avLst>
              <a:gd name="adj" fmla="val 3753"/>
            </a:avLst>
          </a:prstGeom>
          <a:solidFill>
            <a:srgbClr val="FFFDE6"/>
          </a:solidFill>
          <a:ln w="30480">
            <a:solidFill>
              <a:srgbClr val="C3D4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856815" y="4681776"/>
            <a:ext cx="24943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Top Product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856815" y="5262920"/>
            <a:ext cx="24943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Blouses lead with 171 purchases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835283" y="4424482"/>
            <a:ext cx="3008948" cy="2538770"/>
          </a:xfrm>
          <a:prstGeom prst="roundRect">
            <a:avLst>
              <a:gd name="adj" fmla="val 3753"/>
            </a:avLst>
          </a:prstGeom>
          <a:solidFill>
            <a:srgbClr val="FFFDE6"/>
          </a:solidFill>
          <a:ln w="30480">
            <a:solidFill>
              <a:srgbClr val="C3D4C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1092577" y="4681776"/>
            <a:ext cx="249435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Shipping Impact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1092577" y="5617250"/>
            <a:ext cx="24943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Express shipping: $60.48 avg vs Standard: $58.46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02268" y="507444"/>
            <a:ext cx="6178391" cy="571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Customer Segmentation</a:t>
            </a:r>
            <a:endParaRPr lang="en-US" sz="3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2268" y="1466493"/>
            <a:ext cx="6089690" cy="608969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45824" y="1466493"/>
            <a:ext cx="2971086" cy="2436852"/>
          </a:xfrm>
          <a:prstGeom prst="roundRect">
            <a:avLst>
              <a:gd name="adj" fmla="val 31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736324" y="1656993"/>
            <a:ext cx="548878" cy="548878"/>
          </a:xfrm>
          <a:prstGeom prst="roundRect">
            <a:avLst>
              <a:gd name="adj" fmla="val 16657774"/>
            </a:avLst>
          </a:prstGeom>
          <a:solidFill>
            <a:srgbClr val="224435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87295" y="1807845"/>
            <a:ext cx="246936" cy="24693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736324" y="2353389"/>
            <a:ext cx="2287191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Loyal Customers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7736324" y="2786777"/>
            <a:ext cx="2590086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3,116 customers (80%)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7736324" y="3183969"/>
            <a:ext cx="2590086" cy="5288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Repeat buyers with 5+ purchases</a:t>
            </a:r>
            <a:endParaRPr lang="en-US" sz="1400" dirty="0"/>
          </a:p>
        </p:txBody>
      </p:sp>
      <p:sp>
        <p:nvSpPr>
          <p:cNvPr id="10" name="Shape 6"/>
          <p:cNvSpPr/>
          <p:nvPr/>
        </p:nvSpPr>
        <p:spPr>
          <a:xfrm>
            <a:off x="10664428" y="1466493"/>
            <a:ext cx="2971086" cy="2436852"/>
          </a:xfrm>
          <a:prstGeom prst="roundRect">
            <a:avLst>
              <a:gd name="adj" fmla="val 31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Shape 7"/>
          <p:cNvSpPr/>
          <p:nvPr/>
        </p:nvSpPr>
        <p:spPr>
          <a:xfrm>
            <a:off x="10854928" y="1656993"/>
            <a:ext cx="548878" cy="548878"/>
          </a:xfrm>
          <a:prstGeom prst="roundRect">
            <a:avLst>
              <a:gd name="adj" fmla="val 16657774"/>
            </a:avLst>
          </a:prstGeom>
          <a:solidFill>
            <a:srgbClr val="224435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05899" y="1807845"/>
            <a:ext cx="246936" cy="24693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854928" y="2353389"/>
            <a:ext cx="2287191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Returning</a:t>
            </a:r>
            <a:endParaRPr lang="en-US" sz="1800" dirty="0"/>
          </a:p>
        </p:txBody>
      </p:sp>
      <p:sp>
        <p:nvSpPr>
          <p:cNvPr id="14" name="Text 9"/>
          <p:cNvSpPr/>
          <p:nvPr/>
        </p:nvSpPr>
        <p:spPr>
          <a:xfrm>
            <a:off x="10854928" y="2786777"/>
            <a:ext cx="2590086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701 customers (18%)</a:t>
            </a:r>
            <a:endParaRPr lang="en-US" sz="1400" dirty="0"/>
          </a:p>
        </p:txBody>
      </p:sp>
      <p:sp>
        <p:nvSpPr>
          <p:cNvPr id="15" name="Text 10"/>
          <p:cNvSpPr/>
          <p:nvPr/>
        </p:nvSpPr>
        <p:spPr>
          <a:xfrm>
            <a:off x="10854928" y="3183969"/>
            <a:ext cx="2590086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2-4 previous purchases</a:t>
            </a:r>
            <a:endParaRPr lang="en-US" sz="1400" dirty="0"/>
          </a:p>
        </p:txBody>
      </p:sp>
      <p:sp>
        <p:nvSpPr>
          <p:cNvPr id="16" name="Shape 11"/>
          <p:cNvSpPr/>
          <p:nvPr/>
        </p:nvSpPr>
        <p:spPr>
          <a:xfrm>
            <a:off x="7545824" y="4050863"/>
            <a:ext cx="6089690" cy="2172414"/>
          </a:xfrm>
          <a:prstGeom prst="roundRect">
            <a:avLst>
              <a:gd name="adj" fmla="val 3538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7" name="Shape 12"/>
          <p:cNvSpPr/>
          <p:nvPr/>
        </p:nvSpPr>
        <p:spPr>
          <a:xfrm>
            <a:off x="7736324" y="4241363"/>
            <a:ext cx="548878" cy="548878"/>
          </a:xfrm>
          <a:prstGeom prst="roundRect">
            <a:avLst>
              <a:gd name="adj" fmla="val 16657774"/>
            </a:avLst>
          </a:prstGeom>
          <a:solidFill>
            <a:srgbClr val="224435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87295" y="4392216"/>
            <a:ext cx="246936" cy="246936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7736324" y="4937760"/>
            <a:ext cx="2287191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New Customers</a:t>
            </a:r>
            <a:endParaRPr lang="en-US" sz="1800" dirty="0"/>
          </a:p>
        </p:txBody>
      </p:sp>
      <p:sp>
        <p:nvSpPr>
          <p:cNvPr id="20" name="Text 14"/>
          <p:cNvSpPr/>
          <p:nvPr/>
        </p:nvSpPr>
        <p:spPr>
          <a:xfrm>
            <a:off x="7736324" y="5371148"/>
            <a:ext cx="5708690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83 customers (2%)</a:t>
            </a:r>
            <a:endParaRPr lang="en-US" sz="1400" dirty="0"/>
          </a:p>
        </p:txBody>
      </p:sp>
      <p:sp>
        <p:nvSpPr>
          <p:cNvPr id="21" name="Text 15"/>
          <p:cNvSpPr/>
          <p:nvPr/>
        </p:nvSpPr>
        <p:spPr>
          <a:xfrm>
            <a:off x="7736324" y="5768340"/>
            <a:ext cx="5708690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First-time buyers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324" y="682347"/>
            <a:ext cx="5722263" cy="616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Subscription Analysis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2736056" y="2923699"/>
            <a:ext cx="2426018" cy="493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27%</a:t>
            </a:r>
            <a:endParaRPr lang="en-US" sz="3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69833" y="1691045"/>
            <a:ext cx="2958584" cy="295858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16411" y="4870371"/>
            <a:ext cx="2465427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Subscribed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90324" y="5281374"/>
            <a:ext cx="6517719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1,053 customers with subscriptions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468088" y="2923699"/>
            <a:ext cx="2426018" cy="493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73%</a:t>
            </a:r>
            <a:endParaRPr lang="en-US" sz="38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1864" y="1691045"/>
            <a:ext cx="2958584" cy="295858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448443" y="4870371"/>
            <a:ext cx="2465427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Non-Subscribed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7422356" y="5281374"/>
            <a:ext cx="6517719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2,847 customers without subscriptions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690324" y="5940743"/>
            <a:ext cx="3608189" cy="369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Spending Comparison</a:t>
            </a:r>
            <a:endParaRPr lang="en-US" sz="2300" dirty="0"/>
          </a:p>
        </p:txBody>
      </p:sp>
      <p:sp>
        <p:nvSpPr>
          <p:cNvPr id="12" name="Text 8"/>
          <p:cNvSpPr/>
          <p:nvPr/>
        </p:nvSpPr>
        <p:spPr>
          <a:xfrm>
            <a:off x="690324" y="6482001"/>
            <a:ext cx="638425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Subscribers: $59.49 average spend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690324" y="6837045"/>
            <a:ext cx="638425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Non-subscribers: $59.87 average spend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690324" y="7192089"/>
            <a:ext cx="638425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Minimal difference suggests untapped potential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7563445" y="5940743"/>
            <a:ext cx="3358634" cy="369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Repeat Buyer Insight</a:t>
            </a:r>
            <a:endParaRPr lang="en-US" sz="2300" dirty="0"/>
          </a:p>
        </p:txBody>
      </p:sp>
      <p:sp>
        <p:nvSpPr>
          <p:cNvPr id="16" name="Text 12"/>
          <p:cNvSpPr/>
          <p:nvPr/>
        </p:nvSpPr>
        <p:spPr>
          <a:xfrm>
            <a:off x="7563445" y="6482001"/>
            <a:ext cx="6384250" cy="5900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Among customers with 5+ purchases: 958 are subscribers, 2,518 are not. 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3B4E4E"/>
                </a:solidFill>
                <a:highlight>
                  <a:srgbClr val="F9F4BE"/>
                </a:highlight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Huge opportunity to convert loyal customers.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9761"/>
            <a:ext cx="77754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Top Performing Products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62168"/>
            <a:ext cx="1767840" cy="17678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13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Gloves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603915"/>
            <a:ext cx="30480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Highest rating: 3.86 stars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3062168"/>
            <a:ext cx="1767840" cy="17678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5113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Sandals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603915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Second best: 3.84 stars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3062168"/>
            <a:ext cx="1767840" cy="17678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5113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Boots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603915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Strong performer: 3.82 stars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3062168"/>
            <a:ext cx="1767840" cy="17678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5113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Hat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603915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Top rated: 3.80 stars, 50% discount rate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6627"/>
            <a:ext cx="98988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Age Group Revenue Distribution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90718"/>
            <a:ext cx="6244709" cy="34969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9521" y="2862382"/>
            <a:ext cx="545306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Demographic Insights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599521" y="36561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Young Adults lead revenue generation at $62K, with relatively balanced contributions across all age groups.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599521" y="4637127"/>
            <a:ext cx="6244709" cy="1689616"/>
          </a:xfrm>
          <a:prstGeom prst="roundRect">
            <a:avLst>
              <a:gd name="adj" fmla="val 5638"/>
            </a:avLst>
          </a:prstGeom>
          <a:solidFill>
            <a:srgbClr val="CCE5DA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6335" y="4958358"/>
            <a:ext cx="283488" cy="2268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336637" y="4920615"/>
            <a:ext cx="528077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Key Finding: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839 customers used discounts but still spent above average ($60+), indicating price sensitivity doesn't always mean low spending.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2026-01-27T16:27:37Z</dcterms:created>
  <dcterms:modified xsi:type="dcterms:W3CDTF">2026-01-27T16:27:37Z</dcterms:modified>
</cp:coreProperties>
</file>